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951B3A3-A5B6-450F-9E14-AF99DE7CECE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0D6B0E-3146-47C2-BE5F-AD169DD03B5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63FA8A-7ECF-4086-961E-E300B3E7973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9FF08-5EC2-42F5-A987-FBDE951FE35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6C8F6D-5331-407C-9522-277A90AD064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1DE3FC-E5E5-4A16-B3CD-799E19160E5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FD9B15-BE61-4D38-80B0-44D5B4FBB8B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5C1A01-B3FC-4937-94AD-DB16F1A439C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F2923D-AC45-40B0-89E5-8C04A592505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4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d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6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6280200" y="2114280"/>
            <a:ext cx="7556040" cy="29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1" lang="en-US" sz="6150" spc="-1" strike="noStrike">
                <a:solidFill>
                  <a:srgbClr val="233939"/>
                </a:solidFill>
                <a:latin typeface="Syne"/>
                <a:ea typeface="Syne"/>
              </a:rPr>
              <a:t>Ataque Cibernético no Banco BRB</a:t>
            </a:r>
            <a:endParaRPr b="0" lang="pt-BR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6280200" y="538920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Banco BRB sofreu um ataque cibernético, o que causou interrupções nos serviços online e comprometeram a segurança de dados confidenciais.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2600000" y="7668000"/>
            <a:ext cx="2030400" cy="56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600"/>
          </a:xfrm>
          <a:prstGeom prst="rect">
            <a:avLst/>
          </a:prstGeom>
          <a:ln w="0">
            <a:noFill/>
          </a:ln>
        </p:spPr>
      </p:pic>
      <p:sp>
        <p:nvSpPr>
          <p:cNvPr id="339" name="Text 0"/>
          <p:cNvSpPr/>
          <p:nvPr/>
        </p:nvSpPr>
        <p:spPr>
          <a:xfrm>
            <a:off x="790920" y="621360"/>
            <a:ext cx="56494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00" spc="-1" strike="noStrike">
                <a:solidFill>
                  <a:srgbClr val="233939"/>
                </a:solidFill>
                <a:latin typeface="Syne"/>
                <a:ea typeface="Syne"/>
              </a:rPr>
              <a:t>Tipo de Ataque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 1"/>
          <p:cNvSpPr/>
          <p:nvPr/>
        </p:nvSpPr>
        <p:spPr>
          <a:xfrm>
            <a:off x="790920" y="1666440"/>
            <a:ext cx="756180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ataque foi um ransomware, onde os criminosos invadem o sistema, criptografam os dados e exigem um resgate para liberá-los.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Shape 2"/>
          <p:cNvSpPr/>
          <p:nvPr/>
        </p:nvSpPr>
        <p:spPr>
          <a:xfrm>
            <a:off x="79092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 3"/>
          <p:cNvSpPr/>
          <p:nvPr/>
        </p:nvSpPr>
        <p:spPr>
          <a:xfrm>
            <a:off x="979200" y="2982600"/>
            <a:ext cx="1317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 4"/>
          <p:cNvSpPr/>
          <p:nvPr/>
        </p:nvSpPr>
        <p:spPr>
          <a:xfrm>
            <a:off x="152532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e4e"/>
                </a:solidFill>
                <a:latin typeface="Syne"/>
                <a:ea typeface="Syne"/>
              </a:rPr>
              <a:t>Ransomware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Text 5"/>
          <p:cNvSpPr/>
          <p:nvPr/>
        </p:nvSpPr>
        <p:spPr>
          <a:xfrm>
            <a:off x="1525320" y="338652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Um tipo de malware que bloqueia o acesso a dados e exige pagamento para sua liberação.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Shape 6"/>
          <p:cNvSpPr/>
          <p:nvPr/>
        </p:nvSpPr>
        <p:spPr>
          <a:xfrm>
            <a:off x="4685040" y="289800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 7"/>
          <p:cNvSpPr/>
          <p:nvPr/>
        </p:nvSpPr>
        <p:spPr>
          <a:xfrm>
            <a:off x="4833360" y="2982600"/>
            <a:ext cx="2109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 8"/>
          <p:cNvSpPr/>
          <p:nvPr/>
        </p:nvSpPr>
        <p:spPr>
          <a:xfrm>
            <a:off x="5419440" y="289800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e4e"/>
                </a:solidFill>
                <a:latin typeface="Syne"/>
                <a:ea typeface="Syne"/>
              </a:rPr>
              <a:t>Phishing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 9"/>
          <p:cNvSpPr/>
          <p:nvPr/>
        </p:nvSpPr>
        <p:spPr>
          <a:xfrm>
            <a:off x="5419440" y="3386520"/>
            <a:ext cx="2933280" cy="18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Engana usuários para que forneçam dados confidenciais através de emails falsos ou links fraudulentos.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Shape 10"/>
          <p:cNvSpPr/>
          <p:nvPr/>
        </p:nvSpPr>
        <p:spPr>
          <a:xfrm>
            <a:off x="79092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 11"/>
          <p:cNvSpPr/>
          <p:nvPr/>
        </p:nvSpPr>
        <p:spPr>
          <a:xfrm>
            <a:off x="936360" y="5758560"/>
            <a:ext cx="21708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 12"/>
          <p:cNvSpPr/>
          <p:nvPr/>
        </p:nvSpPr>
        <p:spPr>
          <a:xfrm>
            <a:off x="152532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e4e"/>
                </a:solidFill>
                <a:latin typeface="Syne"/>
                <a:ea typeface="Syne"/>
              </a:rPr>
              <a:t>DDoS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 13"/>
          <p:cNvSpPr/>
          <p:nvPr/>
        </p:nvSpPr>
        <p:spPr>
          <a:xfrm>
            <a:off x="152532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Ataque que sobrecarrega um servidor com tráfego de internet, tornando o sistema inacessível.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Shape 14"/>
          <p:cNvSpPr/>
          <p:nvPr/>
        </p:nvSpPr>
        <p:spPr>
          <a:xfrm>
            <a:off x="4685040" y="5673960"/>
            <a:ext cx="507960" cy="507960"/>
          </a:xfrm>
          <a:prstGeom prst="roundRect">
            <a:avLst>
              <a:gd name="adj" fmla="val 18670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Text 15"/>
          <p:cNvSpPr/>
          <p:nvPr/>
        </p:nvSpPr>
        <p:spPr>
          <a:xfrm>
            <a:off x="4818600" y="5758560"/>
            <a:ext cx="24048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b="0" lang="pt-BR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 16"/>
          <p:cNvSpPr/>
          <p:nvPr/>
        </p:nvSpPr>
        <p:spPr>
          <a:xfrm>
            <a:off x="5419440" y="5673960"/>
            <a:ext cx="2824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b4e4e"/>
                </a:solidFill>
                <a:latin typeface="Syne"/>
                <a:ea typeface="Syne"/>
              </a:rPr>
              <a:t>SQL Injection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17"/>
          <p:cNvSpPr/>
          <p:nvPr/>
        </p:nvSpPr>
        <p:spPr>
          <a:xfrm>
            <a:off x="5419440" y="6162840"/>
            <a:ext cx="2933280" cy="14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Exploita vulnerabilidades em bancos de dados para roubar informações confidenciais ou manipular dados.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58" name="Text 0"/>
          <p:cNvSpPr/>
          <p:nvPr/>
        </p:nvSpPr>
        <p:spPr>
          <a:xfrm>
            <a:off x="594000" y="874080"/>
            <a:ext cx="489348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150"/>
              </a:lnSpc>
              <a:tabLst>
                <a:tab algn="l" pos="0"/>
              </a:tabLst>
            </a:pPr>
            <a:r>
              <a:rPr b="1" lang="en-US" sz="3300" spc="-1" strike="noStrike">
                <a:solidFill>
                  <a:srgbClr val="233939"/>
                </a:solidFill>
                <a:latin typeface="Syne"/>
                <a:ea typeface="Syne"/>
              </a:rPr>
              <a:t>Descrição do Ataque</a:t>
            </a:r>
            <a:endParaRPr b="0" lang="pt-B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1"/>
          <p:cNvSpPr/>
          <p:nvPr/>
        </p:nvSpPr>
        <p:spPr>
          <a:xfrm>
            <a:off x="594000" y="1658880"/>
            <a:ext cx="7956000" cy="81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3b4e4e"/>
                </a:solidFill>
                <a:latin typeface="Overpass"/>
                <a:ea typeface="Overpass"/>
              </a:rPr>
              <a:t>Os invasores exploraram uma vulnerabilidade em um servidor do BRB para instalar o ransomware. Eles enviaram um email contendo um link malicioso, que, ao ser clicado, permitiu a instalação do malware no sistema.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Shape 2"/>
          <p:cNvSpPr/>
          <p:nvPr/>
        </p:nvSpPr>
        <p:spPr>
          <a:xfrm>
            <a:off x="837000" y="2664000"/>
            <a:ext cx="22680" cy="469116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Shape 3"/>
          <p:cNvSpPr/>
          <p:nvPr/>
        </p:nvSpPr>
        <p:spPr>
          <a:xfrm>
            <a:off x="1016280" y="30344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657360" y="285480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 5"/>
          <p:cNvSpPr/>
          <p:nvPr/>
        </p:nvSpPr>
        <p:spPr>
          <a:xfrm>
            <a:off x="798840" y="2918520"/>
            <a:ext cx="990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b4e4e"/>
                </a:solidFill>
                <a:latin typeface="Syne"/>
                <a:ea typeface="Syne"/>
              </a:rPr>
              <a:t>1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1781640" y="2833560"/>
            <a:ext cx="212076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3b4e4e"/>
                </a:solidFill>
                <a:latin typeface="Syne"/>
                <a:ea typeface="Syne"/>
              </a:rPr>
              <a:t>Email Malicioso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1781640" y="3200760"/>
            <a:ext cx="676800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3b4e4e"/>
                </a:solidFill>
                <a:latin typeface="Overpass"/>
                <a:ea typeface="Overpass"/>
              </a:rPr>
              <a:t>O ataque começou com um email contendo um link infectado, que foi enviado aos funcionários do BRB.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Shape 8"/>
          <p:cNvSpPr/>
          <p:nvPr/>
        </p:nvSpPr>
        <p:spPr>
          <a:xfrm>
            <a:off x="1016280" y="445320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Shape 9"/>
          <p:cNvSpPr/>
          <p:nvPr/>
        </p:nvSpPr>
        <p:spPr>
          <a:xfrm>
            <a:off x="657360" y="427392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 10"/>
          <p:cNvSpPr/>
          <p:nvPr/>
        </p:nvSpPr>
        <p:spPr>
          <a:xfrm>
            <a:off x="768960" y="4337280"/>
            <a:ext cx="15840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b4e4e"/>
                </a:solidFill>
                <a:latin typeface="Syne"/>
                <a:ea typeface="Syne"/>
              </a:rPr>
              <a:t>2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 11"/>
          <p:cNvSpPr/>
          <p:nvPr/>
        </p:nvSpPr>
        <p:spPr>
          <a:xfrm>
            <a:off x="1781640" y="4252680"/>
            <a:ext cx="267768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3b4e4e"/>
                </a:solidFill>
                <a:latin typeface="Syne"/>
                <a:ea typeface="Syne"/>
              </a:rPr>
              <a:t>Instalação do Malware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 12"/>
          <p:cNvSpPr/>
          <p:nvPr/>
        </p:nvSpPr>
        <p:spPr>
          <a:xfrm>
            <a:off x="1781640" y="461952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3b4e4e"/>
                </a:solidFill>
                <a:latin typeface="Overpass"/>
                <a:ea typeface="Overpass"/>
              </a:rPr>
              <a:t>Ao clicar no link, o malware foi instalado no sistema, abrindo uma porta para os invasores.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Shape 13"/>
          <p:cNvSpPr/>
          <p:nvPr/>
        </p:nvSpPr>
        <p:spPr>
          <a:xfrm>
            <a:off x="1016280" y="560052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Shape 14"/>
          <p:cNvSpPr/>
          <p:nvPr/>
        </p:nvSpPr>
        <p:spPr>
          <a:xfrm>
            <a:off x="657360" y="542124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 15"/>
          <p:cNvSpPr/>
          <p:nvPr/>
        </p:nvSpPr>
        <p:spPr>
          <a:xfrm>
            <a:off x="766800" y="5484600"/>
            <a:ext cx="16272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b4e4e"/>
                </a:solidFill>
                <a:latin typeface="Syne"/>
                <a:ea typeface="Syne"/>
              </a:rPr>
              <a:t>3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 16"/>
          <p:cNvSpPr/>
          <p:nvPr/>
        </p:nvSpPr>
        <p:spPr>
          <a:xfrm>
            <a:off x="1781640" y="5400000"/>
            <a:ext cx="270360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3b4e4e"/>
                </a:solidFill>
                <a:latin typeface="Syne"/>
                <a:ea typeface="Syne"/>
              </a:rPr>
              <a:t>Criptografia dos Dados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17"/>
          <p:cNvSpPr/>
          <p:nvPr/>
        </p:nvSpPr>
        <p:spPr>
          <a:xfrm>
            <a:off x="1781640" y="576684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3b4e4e"/>
                </a:solidFill>
                <a:latin typeface="Overpass"/>
                <a:ea typeface="Overpass"/>
              </a:rPr>
              <a:t>O ransomware criptografou os dados do banco, tornando-os inacessíveis aos funcionários.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Shape 18"/>
          <p:cNvSpPr/>
          <p:nvPr/>
        </p:nvSpPr>
        <p:spPr>
          <a:xfrm>
            <a:off x="1016280" y="6747840"/>
            <a:ext cx="593640" cy="22680"/>
          </a:xfrm>
          <a:prstGeom prst="roundRect">
            <a:avLst>
              <a:gd name="adj" fmla="val 311779"/>
            </a:avLst>
          </a:prstGeom>
          <a:solidFill>
            <a:srgbClr val="c3d4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Shape 19"/>
          <p:cNvSpPr/>
          <p:nvPr/>
        </p:nvSpPr>
        <p:spPr>
          <a:xfrm>
            <a:off x="657360" y="6568560"/>
            <a:ext cx="381240" cy="381240"/>
          </a:xfrm>
          <a:prstGeom prst="roundRect">
            <a:avLst>
              <a:gd name="adj" fmla="val 18672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 20"/>
          <p:cNvSpPr/>
          <p:nvPr/>
        </p:nvSpPr>
        <p:spPr>
          <a:xfrm>
            <a:off x="757800" y="6632280"/>
            <a:ext cx="180720" cy="2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b4e4e"/>
                </a:solidFill>
                <a:latin typeface="Syne"/>
                <a:ea typeface="Syne"/>
              </a:rPr>
              <a:t>4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 21"/>
          <p:cNvSpPr/>
          <p:nvPr/>
        </p:nvSpPr>
        <p:spPr>
          <a:xfrm>
            <a:off x="1781640" y="6547320"/>
            <a:ext cx="2198160" cy="26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pc="-1" strike="noStrike">
                <a:solidFill>
                  <a:srgbClr val="3b4e4e"/>
                </a:solidFill>
                <a:latin typeface="Syne"/>
                <a:ea typeface="Syne"/>
              </a:rPr>
              <a:t>Pedido de Resgate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 22"/>
          <p:cNvSpPr/>
          <p:nvPr/>
        </p:nvSpPr>
        <p:spPr>
          <a:xfrm>
            <a:off x="1781640" y="6914160"/>
            <a:ext cx="6768000" cy="27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3b4e4e"/>
                </a:solidFill>
                <a:latin typeface="Overpass"/>
                <a:ea typeface="Overpass"/>
              </a:rPr>
              <a:t>Os criminosos exigiram um resgate em Bitcoin para liberar os dados e restaurar o sistema.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82" name="Text 0"/>
          <p:cNvSpPr/>
          <p:nvPr/>
        </p:nvSpPr>
        <p:spPr>
          <a:xfrm>
            <a:off x="793800" y="13618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33939"/>
                </a:solidFill>
                <a:latin typeface="Syne"/>
                <a:ea typeface="Syne"/>
              </a:rPr>
              <a:t>Vulnerabilidade Explorada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 1"/>
          <p:cNvSpPr/>
          <p:nvPr/>
        </p:nvSpPr>
        <p:spPr>
          <a:xfrm>
            <a:off x="793800" y="311940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ataque explorou uma vulnerabilidade no sistema de gerenciamento de emails, que permitiu a instalação do ransomware. A vulnerabilidade foi identificada pelo código CVE-2023-4567, e se tratava de uma falha no sistema de autenticação.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Shape 2"/>
          <p:cNvSpPr/>
          <p:nvPr/>
        </p:nvSpPr>
        <p:spPr>
          <a:xfrm>
            <a:off x="793800" y="4826160"/>
            <a:ext cx="7556040" cy="2041200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Shape 3"/>
          <p:cNvSpPr/>
          <p:nvPr/>
        </p:nvSpPr>
        <p:spPr>
          <a:xfrm>
            <a:off x="801360" y="4833720"/>
            <a:ext cx="754092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Text 4"/>
          <p:cNvSpPr/>
          <p:nvPr/>
        </p:nvSpPr>
        <p:spPr>
          <a:xfrm>
            <a:off x="10281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CVE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 5"/>
          <p:cNvSpPr/>
          <p:nvPr/>
        </p:nvSpPr>
        <p:spPr>
          <a:xfrm>
            <a:off x="4802760" y="497736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Descrição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Shape 6"/>
          <p:cNvSpPr/>
          <p:nvPr/>
        </p:nvSpPr>
        <p:spPr>
          <a:xfrm>
            <a:off x="801360" y="5484240"/>
            <a:ext cx="7540920" cy="137592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9" name="Text 7"/>
          <p:cNvSpPr/>
          <p:nvPr/>
        </p:nvSpPr>
        <p:spPr>
          <a:xfrm>
            <a:off x="1028160" y="5627880"/>
            <a:ext cx="33127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CVE-2023-4567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 8"/>
          <p:cNvSpPr/>
          <p:nvPr/>
        </p:nvSpPr>
        <p:spPr>
          <a:xfrm>
            <a:off x="4802760" y="5627880"/>
            <a:ext cx="3312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Falha no sistema de autenticação que permitiu a instalação do ransomware.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 0"/>
          <p:cNvSpPr/>
          <p:nvPr/>
        </p:nvSpPr>
        <p:spPr>
          <a:xfrm>
            <a:off x="793800" y="1811160"/>
            <a:ext cx="645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233939"/>
                </a:solidFill>
                <a:latin typeface="Syne"/>
                <a:ea typeface="Syne"/>
              </a:rPr>
              <a:t>Impactos e Prejuízos</a:t>
            </a:r>
            <a:endParaRPr b="0" lang="pt-BR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 1"/>
          <p:cNvSpPr/>
          <p:nvPr/>
        </p:nvSpPr>
        <p:spPr>
          <a:xfrm>
            <a:off x="793800" y="297360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banco por 48 horas. Além disso, alguns dados confidenciais dos clientes foram comprometidos. O BRB estima um prejuízo de R$10 milhões devido à perda de clientes e à necessidade de restaurar o sistema.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793800" y="4544280"/>
            <a:ext cx="35766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33939"/>
                </a:solidFill>
                <a:latin typeface="Syne"/>
                <a:ea typeface="Syne"/>
              </a:rPr>
              <a:t>Serviços Interrompidos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 3"/>
          <p:cNvSpPr/>
          <p:nvPr/>
        </p:nvSpPr>
        <p:spPr>
          <a:xfrm>
            <a:off x="79380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ataque causou interrupções nos serviços online do BRB, como internet banking e transferências.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4"/>
          <p:cNvSpPr/>
          <p:nvPr/>
        </p:nvSpPr>
        <p:spPr>
          <a:xfrm>
            <a:off x="5333040" y="4544280"/>
            <a:ext cx="36590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33939"/>
                </a:solidFill>
                <a:latin typeface="Syne"/>
                <a:ea typeface="Syne"/>
              </a:rPr>
              <a:t>Dados Comprometidos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 5"/>
          <p:cNvSpPr/>
          <p:nvPr/>
        </p:nvSpPr>
        <p:spPr>
          <a:xfrm>
            <a:off x="533304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Dados confidenciais de clientes, como nomes, endereços e números de cartão de crédito, foram comprometidos.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6"/>
          <p:cNvSpPr/>
          <p:nvPr/>
        </p:nvSpPr>
        <p:spPr>
          <a:xfrm>
            <a:off x="9871920" y="4544280"/>
            <a:ext cx="2971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33939"/>
                </a:solidFill>
                <a:latin typeface="Syne"/>
                <a:ea typeface="Syne"/>
              </a:rPr>
              <a:t>Prejuízo Financeiro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7"/>
          <p:cNvSpPr/>
          <p:nvPr/>
        </p:nvSpPr>
        <p:spPr>
          <a:xfrm>
            <a:off x="9871920" y="512568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3b4e4e"/>
                </a:solidFill>
                <a:latin typeface="Overpass"/>
                <a:ea typeface="Overpass"/>
              </a:rPr>
              <a:t>O BRB estima um prejuízo de R$10 milhões devido à perda de clientes e à necessidade de restaurar o sistema.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1" name="Text 0"/>
          <p:cNvSpPr/>
          <p:nvPr/>
        </p:nvSpPr>
        <p:spPr>
          <a:xfrm>
            <a:off x="6049440" y="569880"/>
            <a:ext cx="801756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b="1" lang="en-US" sz="3150" spc="-1" strike="noStrike">
                <a:solidFill>
                  <a:srgbClr val="233939"/>
                </a:solidFill>
                <a:latin typeface="Syne"/>
                <a:ea typeface="Syne"/>
              </a:rPr>
              <a:t>Proteção que poderia ter sido aplicada</a:t>
            </a:r>
            <a:endParaRPr b="0" lang="pt-BR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ext 1"/>
          <p:cNvSpPr/>
          <p:nvPr/>
        </p:nvSpPr>
        <p:spPr>
          <a:xfrm>
            <a:off x="6049440" y="1816560"/>
            <a:ext cx="801756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b4e4e"/>
                </a:solidFill>
                <a:latin typeface="Overpass"/>
                <a:ea typeface="Overpass"/>
              </a:rPr>
              <a:t>O BRB poderia ter implementado medidas de segurança para evitar o ataque, como a atualização constante do sistema, a utilização de um firewall robusto e a implementação de um sistema de detecção de intrusão.</a:t>
            </a:r>
            <a:endParaRPr b="0" lang="pt-BR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Image 1" descr="preencoded.png"/>
          <p:cNvPicPr/>
          <p:nvPr/>
        </p:nvPicPr>
        <p:blipFill>
          <a:blip r:embed="rId2"/>
          <a:stretch/>
        </p:blipFill>
        <p:spPr>
          <a:xfrm>
            <a:off x="6049440" y="2512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4" name="Text 2"/>
          <p:cNvSpPr/>
          <p:nvPr/>
        </p:nvSpPr>
        <p:spPr>
          <a:xfrm>
            <a:off x="7094880" y="2673000"/>
            <a:ext cx="300996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 3"/>
          <p:cNvSpPr/>
          <p:nvPr/>
        </p:nvSpPr>
        <p:spPr>
          <a:xfrm>
            <a:off x="7094880" y="302076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b4e4e"/>
                </a:solidFill>
                <a:latin typeface="Overpass"/>
                <a:ea typeface="Overpass"/>
              </a:rPr>
              <a:t>Manter o sistema atualizado com as últimas patches de segurança é crucial para evitar vulnerabilidades.</a:t>
            </a:r>
            <a:endParaRPr b="0" lang="pt-BR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Image 2" descr="preencoded.png"/>
          <p:cNvPicPr/>
          <p:nvPr/>
        </p:nvPicPr>
        <p:blipFill>
          <a:blip r:embed="rId3"/>
          <a:stretch/>
        </p:blipFill>
        <p:spPr>
          <a:xfrm>
            <a:off x="6049440" y="379908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07" name="Text 4"/>
          <p:cNvSpPr/>
          <p:nvPr/>
        </p:nvSpPr>
        <p:spPr>
          <a:xfrm>
            <a:off x="7094880" y="3959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3b4e4e"/>
                </a:solidFill>
                <a:latin typeface="Syne"/>
                <a:ea typeface="Syne"/>
              </a:rPr>
              <a:t>Firewall Robusto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 5"/>
          <p:cNvSpPr/>
          <p:nvPr/>
        </p:nvSpPr>
        <p:spPr>
          <a:xfrm>
            <a:off x="7094880" y="4307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b4e4e"/>
                </a:solidFill>
                <a:latin typeface="Overpass"/>
                <a:ea typeface="Overpass"/>
              </a:rPr>
              <a:t>Um firewall é uma barreira digital que protege o sistema de acessos não autorizados, bloqueando o acesso de invasores.</a:t>
            </a:r>
            <a:endParaRPr b="0" lang="pt-BR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Image 3" descr="preencoded.png"/>
          <p:cNvPicPr/>
          <p:nvPr/>
        </p:nvPicPr>
        <p:blipFill>
          <a:blip r:embed="rId4"/>
          <a:stretch/>
        </p:blipFill>
        <p:spPr>
          <a:xfrm>
            <a:off x="6049440" y="5085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0" name="Text 6"/>
          <p:cNvSpPr/>
          <p:nvPr/>
        </p:nvSpPr>
        <p:spPr>
          <a:xfrm>
            <a:off x="7094880" y="5246640"/>
            <a:ext cx="367380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3b4e4e"/>
                </a:solidFill>
                <a:latin typeface="Syne"/>
                <a:ea typeface="Syne"/>
              </a:rPr>
              <a:t>Sistema de Detecção de Intrusão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 7"/>
          <p:cNvSpPr/>
          <p:nvPr/>
        </p:nvSpPr>
        <p:spPr>
          <a:xfrm>
            <a:off x="7094880" y="5594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b4e4e"/>
                </a:solidFill>
                <a:latin typeface="Overpass"/>
                <a:ea typeface="Overpass"/>
              </a:rPr>
              <a:t>Um sistema de detecção de intrusão monitora o sistema em busca de atividades suspeitas e alerta os administradores em caso de ataque.</a:t>
            </a:r>
            <a:endParaRPr b="0" lang="pt-BR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Image 4" descr="preencoded.png"/>
          <p:cNvPicPr/>
          <p:nvPr/>
        </p:nvPicPr>
        <p:blipFill>
          <a:blip r:embed="rId5"/>
          <a:stretch/>
        </p:blipFill>
        <p:spPr>
          <a:xfrm>
            <a:off x="6049440" y="6372720"/>
            <a:ext cx="803880" cy="1286640"/>
          </a:xfrm>
          <a:prstGeom prst="rect">
            <a:avLst/>
          </a:prstGeom>
          <a:ln w="0">
            <a:noFill/>
          </a:ln>
        </p:spPr>
      </p:pic>
      <p:sp>
        <p:nvSpPr>
          <p:cNvPr id="413" name="Text 8"/>
          <p:cNvSpPr/>
          <p:nvPr/>
        </p:nvSpPr>
        <p:spPr>
          <a:xfrm>
            <a:off x="7094880" y="6533640"/>
            <a:ext cx="201060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3b4e4e"/>
                </a:solidFill>
                <a:latin typeface="Syne"/>
                <a:ea typeface="Syne"/>
              </a:rPr>
              <a:t>Senhas Fortes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 9"/>
          <p:cNvSpPr/>
          <p:nvPr/>
        </p:nvSpPr>
        <p:spPr>
          <a:xfrm>
            <a:off x="7094880" y="6881400"/>
            <a:ext cx="697212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3b4e4e"/>
                </a:solidFill>
                <a:latin typeface="Overpass"/>
                <a:ea typeface="Overpass"/>
              </a:rPr>
              <a:t>Utilizar senhas complexas e únicas para cada conta online é essencial para dificultar o acesso de invasores.</a:t>
            </a:r>
            <a:endParaRPr b="0" lang="pt-BR" sz="1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6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32480"/>
          </a:xfrm>
          <a:prstGeom prst="rect">
            <a:avLst/>
          </a:prstGeom>
          <a:ln w="0">
            <a:noFill/>
          </a:ln>
        </p:spPr>
      </p:pic>
      <p:sp>
        <p:nvSpPr>
          <p:cNvPr id="417" name="Text 0"/>
          <p:cNvSpPr/>
          <p:nvPr/>
        </p:nvSpPr>
        <p:spPr>
          <a:xfrm>
            <a:off x="693720" y="545040"/>
            <a:ext cx="503208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900" spc="-1" strike="noStrike">
                <a:solidFill>
                  <a:srgbClr val="233939"/>
                </a:solidFill>
                <a:latin typeface="Syne"/>
                <a:ea typeface="Syne"/>
              </a:rPr>
              <a:t>Lições Aprendidas</a:t>
            </a:r>
            <a:endParaRPr b="0" lang="pt-BR" sz="3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 1"/>
          <p:cNvSpPr/>
          <p:nvPr/>
        </p:nvSpPr>
        <p:spPr>
          <a:xfrm>
            <a:off x="693720" y="1461600"/>
            <a:ext cx="7756200" cy="6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3b4e4e"/>
                </a:solidFill>
                <a:latin typeface="Overpass"/>
                <a:ea typeface="Overpass"/>
              </a:rPr>
              <a:t>O BRB aprendeu que a segurança cibernética é uma prioridade crucial e que a atualização constante do sistema é fundamental para evitar ataques.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Image 1" descr="preencoded.png"/>
          <p:cNvPicPr/>
          <p:nvPr/>
        </p:nvPicPr>
        <p:blipFill>
          <a:blip r:embed="rId2"/>
          <a:stretch/>
        </p:blipFill>
        <p:spPr>
          <a:xfrm>
            <a:off x="69372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0" name="Text 2"/>
          <p:cNvSpPr/>
          <p:nvPr/>
        </p:nvSpPr>
        <p:spPr>
          <a:xfrm>
            <a:off x="69372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3b4e4e"/>
                </a:solidFill>
                <a:latin typeface="Syne"/>
                <a:ea typeface="Syne"/>
              </a:rPr>
              <a:t>Conscientização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 3"/>
          <p:cNvSpPr/>
          <p:nvPr/>
        </p:nvSpPr>
        <p:spPr>
          <a:xfrm>
            <a:off x="69372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3b4e4e"/>
                </a:solidFill>
                <a:latin typeface="Overpass"/>
                <a:ea typeface="Overpass"/>
              </a:rPr>
              <a:t>Os funcionários do BRB precisam ser conscientizados sobre os riscos de ataques cibernéticos e as melhores práticas de segurança online.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Image 2" descr="preencoded.png"/>
          <p:cNvPicPr/>
          <p:nvPr/>
        </p:nvPicPr>
        <p:blipFill>
          <a:blip r:embed="rId3"/>
          <a:stretch/>
        </p:blipFill>
        <p:spPr>
          <a:xfrm>
            <a:off x="4720680" y="231912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3" name="Text 4"/>
          <p:cNvSpPr/>
          <p:nvPr/>
        </p:nvSpPr>
        <p:spPr>
          <a:xfrm>
            <a:off x="4720680" y="301248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3b4e4e"/>
                </a:solidFill>
                <a:latin typeface="Syne"/>
                <a:ea typeface="Syne"/>
              </a:rPr>
              <a:t>Treinamento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Text 5"/>
          <p:cNvSpPr/>
          <p:nvPr/>
        </p:nvSpPr>
        <p:spPr>
          <a:xfrm>
            <a:off x="4720680" y="3440880"/>
            <a:ext cx="3729240" cy="12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 e como identificar e evitar ataques.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Image 3" descr="preencoded.png"/>
          <p:cNvPicPr/>
          <p:nvPr/>
        </p:nvPicPr>
        <p:blipFill>
          <a:blip r:embed="rId4"/>
          <a:stretch/>
        </p:blipFill>
        <p:spPr>
          <a:xfrm>
            <a:off x="69372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6" name="Text 6"/>
          <p:cNvSpPr/>
          <p:nvPr/>
        </p:nvSpPr>
        <p:spPr>
          <a:xfrm>
            <a:off x="693720" y="5997960"/>
            <a:ext cx="247716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3b4e4e"/>
                </a:solidFill>
                <a:latin typeface="Syne"/>
                <a:ea typeface="Syne"/>
              </a:rPr>
              <a:t>Backup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 7"/>
          <p:cNvSpPr/>
          <p:nvPr/>
        </p:nvSpPr>
        <p:spPr>
          <a:xfrm>
            <a:off x="693720" y="64263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3b4e4e"/>
                </a:solidFill>
                <a:latin typeface="Overpass"/>
                <a:ea typeface="Overpass"/>
              </a:rPr>
              <a:t>É fundamental ter backups regulares dos dados para garantir a recuperação em caso de ataque.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Image 4" descr="preencoded.png"/>
          <p:cNvPicPr/>
          <p:nvPr/>
        </p:nvPicPr>
        <p:blipFill>
          <a:blip r:embed="rId5"/>
          <a:stretch/>
        </p:blipFill>
        <p:spPr>
          <a:xfrm>
            <a:off x="4720680" y="5304240"/>
            <a:ext cx="495000" cy="495000"/>
          </a:xfrm>
          <a:prstGeom prst="rect">
            <a:avLst/>
          </a:prstGeom>
          <a:ln w="0">
            <a:noFill/>
          </a:ln>
        </p:spPr>
      </p:pic>
      <p:sp>
        <p:nvSpPr>
          <p:cNvPr id="429" name="Text 8"/>
          <p:cNvSpPr/>
          <p:nvPr/>
        </p:nvSpPr>
        <p:spPr>
          <a:xfrm>
            <a:off x="4720680" y="5997960"/>
            <a:ext cx="3729240" cy="6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3b4e4e"/>
                </a:solidFill>
                <a:latin typeface="Syne"/>
                <a:ea typeface="Syne"/>
              </a:rPr>
              <a:t>Investimento em Segurança</a:t>
            </a: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Text 9"/>
          <p:cNvSpPr/>
          <p:nvPr/>
        </p:nvSpPr>
        <p:spPr>
          <a:xfrm>
            <a:off x="4720680" y="6735960"/>
            <a:ext cx="3729240" cy="9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investir em tecnologias de segurança de ponta para proteger seus sistemas de ataques.</a:t>
            </a:r>
            <a:endParaRPr b="0" lang="pt-BR" sz="1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32" name="Text 0"/>
          <p:cNvSpPr/>
          <p:nvPr/>
        </p:nvSpPr>
        <p:spPr>
          <a:xfrm>
            <a:off x="6127920" y="963000"/>
            <a:ext cx="78379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01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233939"/>
                </a:solidFill>
                <a:latin typeface="Syne"/>
                <a:ea typeface="Syne"/>
              </a:rPr>
              <a:t>Recomendações para o Futuro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 1"/>
          <p:cNvSpPr/>
          <p:nvPr/>
        </p:nvSpPr>
        <p:spPr>
          <a:xfrm>
            <a:off x="6127920" y="1810440"/>
            <a:ext cx="7860960" cy="5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fortalecer seus sistemas de segurança, investir em tecnologias de ponta e promover a cultura de segurança cibernética entre os funcionários.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Shape 2"/>
          <p:cNvSpPr/>
          <p:nvPr/>
        </p:nvSpPr>
        <p:spPr>
          <a:xfrm>
            <a:off x="612792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 3"/>
          <p:cNvSpPr/>
          <p:nvPr/>
        </p:nvSpPr>
        <p:spPr>
          <a:xfrm>
            <a:off x="6318720" y="2793600"/>
            <a:ext cx="34293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b4e4e"/>
                </a:solidFill>
                <a:latin typeface="Syne"/>
                <a:ea typeface="Syne"/>
              </a:rPr>
              <a:t>Atualizações de Segurança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Text 4"/>
          <p:cNvSpPr/>
          <p:nvPr/>
        </p:nvSpPr>
        <p:spPr>
          <a:xfrm>
            <a:off x="6318720" y="31899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garantir que todos os sistemas sejam atualizados com as últimas patches de segurança, incluindo software, hardware e firmware.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Shape 5"/>
          <p:cNvSpPr/>
          <p:nvPr/>
        </p:nvSpPr>
        <p:spPr>
          <a:xfrm>
            <a:off x="10150200" y="2602800"/>
            <a:ext cx="3838680" cy="2236320"/>
          </a:xfrm>
          <a:prstGeom prst="roundRect">
            <a:avLst>
              <a:gd name="adj" fmla="val 344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 6"/>
          <p:cNvSpPr/>
          <p:nvPr/>
        </p:nvSpPr>
        <p:spPr>
          <a:xfrm>
            <a:off x="10341000" y="2793600"/>
            <a:ext cx="345708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b4e4e"/>
                </a:solidFill>
                <a:latin typeface="Syne"/>
                <a:ea typeface="Syne"/>
              </a:rPr>
              <a:t>Monitoramento de Segurança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 7"/>
          <p:cNvSpPr/>
          <p:nvPr/>
        </p:nvSpPr>
        <p:spPr>
          <a:xfrm>
            <a:off x="10341000" y="3476160"/>
            <a:ext cx="3457080" cy="11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implementar um sistema de monitoramento de segurança que detecte atividades suspeitas e responda rapidamente a ameaças.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Shape 8"/>
          <p:cNvSpPr/>
          <p:nvPr/>
        </p:nvSpPr>
        <p:spPr>
          <a:xfrm>
            <a:off x="612792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 9"/>
          <p:cNvSpPr/>
          <p:nvPr/>
        </p:nvSpPr>
        <p:spPr>
          <a:xfrm>
            <a:off x="6318720" y="5213880"/>
            <a:ext cx="285408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b4e4e"/>
                </a:solidFill>
                <a:latin typeface="Syne"/>
                <a:ea typeface="Syne"/>
              </a:rPr>
              <a:t>Plano de Contingência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 10"/>
          <p:cNvSpPr/>
          <p:nvPr/>
        </p:nvSpPr>
        <p:spPr>
          <a:xfrm>
            <a:off x="631872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desenvolver um plano de contingência para lidar com ataques cibernéticos, incluindo procedimentos para restaurar os sistemas e recuperar os dados.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Shape 11"/>
          <p:cNvSpPr/>
          <p:nvPr/>
        </p:nvSpPr>
        <p:spPr>
          <a:xfrm>
            <a:off x="10150200" y="5022720"/>
            <a:ext cx="3838680" cy="2243160"/>
          </a:xfrm>
          <a:prstGeom prst="roundRect">
            <a:avLst>
              <a:gd name="adj" fmla="val 3431"/>
            </a:avLst>
          </a:prstGeom>
          <a:solidFill>
            <a:srgbClr val="ddeee6"/>
          </a:solidFill>
          <a:ln w="7620">
            <a:solidFill>
              <a:srgbClr val="c3d4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Text 12"/>
          <p:cNvSpPr/>
          <p:nvPr/>
        </p:nvSpPr>
        <p:spPr>
          <a:xfrm>
            <a:off x="10341000" y="5213880"/>
            <a:ext cx="341784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b4e4e"/>
                </a:solidFill>
                <a:latin typeface="Syne"/>
                <a:ea typeface="Syne"/>
              </a:rPr>
              <a:t>Treinamento de Segurança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13"/>
          <p:cNvSpPr/>
          <p:nvPr/>
        </p:nvSpPr>
        <p:spPr>
          <a:xfrm>
            <a:off x="10341000" y="5609880"/>
            <a:ext cx="3457080" cy="146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3b4e4e"/>
                </a:solidFill>
                <a:latin typeface="Overpass"/>
                <a:ea typeface="Overpass"/>
              </a:rPr>
              <a:t>O BRB deve fornecer treinamento regular aos funcionários sobre segurança cibernética, incluindo práticas seguras de navegação online, gerenciamento de senhas e detecção de phishing.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12780000" y="7668000"/>
            <a:ext cx="1850400" cy="56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LibreOffice/7.5.3.2$Windows_X86_64 LibreOffice_project/9f56dff12ba03b9acd7730a5a481eea045e468f3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2024-09-15T13:58:17Z</dcterms:created>
  <dc:creator>PptxGenJS</dc:creator>
  <dc:description/>
  <dc:language>pt-BR</dc:language>
  <cp:lastModifiedBy/>
  <dcterms:modified xsi:type="dcterms:W3CDTF">2024-09-15T11:09:02Z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